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508" r:id="rId2"/>
    <p:sldId id="525" r:id="rId3"/>
    <p:sldId id="526" r:id="rId4"/>
    <p:sldId id="527" r:id="rId5"/>
    <p:sldId id="524" r:id="rId6"/>
    <p:sldId id="529" r:id="rId7"/>
    <p:sldId id="530" r:id="rId8"/>
    <p:sldId id="531" r:id="rId9"/>
    <p:sldId id="532" r:id="rId10"/>
    <p:sldId id="533" r:id="rId11"/>
    <p:sldId id="534" r:id="rId12"/>
    <p:sldId id="528" r:id="rId13"/>
    <p:sldId id="472" r:id="rId14"/>
  </p:sldIdLst>
  <p:sldSz cx="13716000" cy="10287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43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ada Jadwiga" initials="PJ" lastIdx="2" clrIdx="0"/>
  <p:cmAuthor id="1" name="Pawłowska Beata" initials="PB" lastIdx="1" clrIdx="1"/>
  <p:cmAuthor id="2" name="Boder Anna" initials="B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4E"/>
    <a:srgbClr val="EAEAEA"/>
    <a:srgbClr val="F8F8F8"/>
    <a:srgbClr val="00CC00"/>
    <a:srgbClr val="25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38" y="67"/>
      </p:cViewPr>
      <p:guideLst>
        <p:guide orient="horz" pos="324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20"/>
    </p:cViewPr>
  </p:sorter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5D2C907A-4B27-477B-9238-8D8713B1A14F}" type="datetimeFigureOut">
              <a:rPr lang="pl-PL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061757D9-E7DD-49DB-8899-4D5C4CAE7F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725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0B9E7441-C797-4C5A-8B53-90B38E824291}" type="datetimeFigureOut">
              <a:rPr lang="pl-PL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36" tIns="47768" rIns="95536" bIns="47768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6"/>
          </a:xfrm>
          <a:prstGeom prst="rect">
            <a:avLst/>
          </a:prstGeom>
        </p:spPr>
        <p:txBody>
          <a:bodyPr vert="horz" lIns="95536" tIns="47768" rIns="95536" bIns="47768" rtlCol="0"/>
          <a:lstStyle/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6"/>
          </a:xfrm>
          <a:prstGeom prst="rect">
            <a:avLst/>
          </a:prstGeom>
        </p:spPr>
        <p:txBody>
          <a:bodyPr vert="horz" lIns="95536" tIns="47768" rIns="95536" bIns="4776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7250DB90-9462-447A-B12E-26BB9CB071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081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683545"/>
            <a:ext cx="116586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5403057"/>
            <a:ext cx="10287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6A826B-E0D1-4C0A-A679-25723337CCA3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17ACB-93C3-45DD-9ACA-35ED59D277D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633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A14670-5093-486C-966B-AD776A1D19F3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9D74A-23E0-4979-9BAC-91571C4C20A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92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547688"/>
            <a:ext cx="2957513" cy="871775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547688"/>
            <a:ext cx="8701088" cy="871775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2E74F-B30A-4658-944C-20C30C327905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E1B36-940E-49F2-97D1-D79E534F525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84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A6987-5497-4E64-91D6-25569D24360E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B78DD-0BD3-4D90-BEB5-2BEAE28E0B1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442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2564609"/>
            <a:ext cx="1183005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6884197"/>
            <a:ext cx="1183005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1F7D0D-650E-4BA0-A24A-EABFF600A2DA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F59A2-A286-4731-A1EC-672C191B8D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508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738438"/>
            <a:ext cx="5829300" cy="652700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738438"/>
            <a:ext cx="5829300" cy="652700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0EC04A-61F1-4593-80DB-EF24E955F6E7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79587-E52D-415B-946B-665AC5718314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55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47690"/>
            <a:ext cx="11830050" cy="198834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2521745"/>
            <a:ext cx="5802510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3757613"/>
            <a:ext cx="5802510" cy="55268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2521745"/>
            <a:ext cx="5831087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3757613"/>
            <a:ext cx="5831087" cy="55268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481EA9-EECE-4FC6-A3BC-73BDA9B3A8DE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28B97-8137-4666-9742-74A310889F6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88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711EE8-F250-446F-9238-C7BB011A07AC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B4839-DEAF-45F2-8622-752E39E360E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52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316E63-6B33-45B1-A54C-7A0074E4EFB4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34468-E3EC-4176-BF0E-E2245CE7331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153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685800"/>
            <a:ext cx="4423767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481140"/>
            <a:ext cx="6943725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3086100"/>
            <a:ext cx="4423767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F43722-F747-404D-81BF-ADEF20A91E42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9E985-71DF-46DA-8760-D5F732A7070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162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685800"/>
            <a:ext cx="4423767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481140"/>
            <a:ext cx="6943725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3086100"/>
            <a:ext cx="4423767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94237-5359-4E2C-905D-E009E8AF8970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E109E-5662-4A5F-8F4B-A6D4F24120A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39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547690"/>
            <a:ext cx="1183005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738438"/>
            <a:ext cx="1183005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9534527"/>
            <a:ext cx="30861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6A826B-E0D1-4C0A-A679-25723337CCA3}" type="datetimeFigureOut">
              <a:rPr lang="pl-PL" smtClean="0"/>
              <a:pPr>
                <a:defRPr/>
              </a:pPr>
              <a:t>30.03.2023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9534527"/>
            <a:ext cx="462915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9534527"/>
            <a:ext cx="30861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017ACB-93C3-45DD-9ACA-35ED59D277D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9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2_65qRDrzTG8_6mZzmsjrg/videos" TargetMode="External"/><Relationship Id="rId2" Type="http://schemas.openxmlformats.org/officeDocument/2006/relationships/hyperlink" Target="https://www.facebook.com/Projekt-My_Rodzice-10095035522571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.edu.pl/2021/11/poradnik-postwencja-w-szkole/" TargetMode="External"/><Relationship Id="rId2" Type="http://schemas.openxmlformats.org/officeDocument/2006/relationships/hyperlink" Target="https://www.ore.edu.pl/2020/06/zdrowie-psychiczne-dzieci-i-mlodziezy-poradniki-dla-nauczycieli-i-rodzicow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edukacja-i-nauka/bezpieczenstwo-fizyczne-i-cyfrowe-uczniow--poradnik-m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cjewszkole.pl/mediacje" TargetMode="External"/><Relationship Id="rId2" Type="http://schemas.openxmlformats.org/officeDocument/2006/relationships/hyperlink" Target="http://www.myslepozytywnie.pl/baza-materialo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23BE61-A978-48FD-A304-90453D920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675863"/>
            <a:ext cx="11658600" cy="3438937"/>
          </a:xfrm>
        </p:spPr>
        <p:txBody>
          <a:bodyPr>
            <a:normAutofit fontScale="90000"/>
          </a:bodyPr>
          <a:lstStyle/>
          <a:p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dirty="0"/>
            </a:br>
            <a:r>
              <a:rPr lang="pl-PL" sz="4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Kuratorium Oświaty </a:t>
            </a:r>
            <a:br>
              <a:rPr lang="pl-PL" sz="4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Katowicach </a:t>
            </a:r>
            <a:br>
              <a:rPr lang="pl-PL" sz="4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9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Delegatura w Bielsku-Białej</a:t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25F2C8E-DD1A-4D0F-BBB3-936FD70EB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499" y="3595255"/>
            <a:ext cx="10424491" cy="6396884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40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Zapewnienie bezpieczeństwa uczniom w kontekście przemocy rówieśniczej</a:t>
            </a:r>
            <a:endParaRPr lang="pl-PL" sz="5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5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1C1C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1C1C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1C1C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rgbClr val="1C1C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marzec 2023 roku</a:t>
            </a:r>
          </a:p>
        </p:txBody>
      </p:sp>
    </p:spTree>
    <p:extLst>
      <p:ext uri="{BB962C8B-B14F-4D97-AF65-F5344CB8AC3E}">
        <p14:creationId xmlns:p14="http://schemas.microsoft.com/office/powerpoint/2010/main" val="2969622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2B0BB2-2CE7-4AB9-A052-7D9AA71B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Dostępne materiały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B26F4A-6D4A-415A-B814-DDF64DA46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Projekt „My-Rodzice”:</a:t>
            </a:r>
          </a:p>
          <a:p>
            <a:pPr marL="0" indent="0">
              <a:buNone/>
            </a:pPr>
            <a:r>
              <a:rPr lang="pl-PL" dirty="0">
                <a:hlinkClick r:id="rId2"/>
              </a:rPr>
              <a:t>https://www.facebook.com/Projekt-My_Rodzice-100950355225712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>
                <a:hlinkClick r:id="rId3"/>
              </a:rPr>
              <a:t>https://www.youtube.com/channel/UC2_65qRDrzTG8_6mZzmsjrg/videos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799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7203C5-4D2E-47DF-B777-6293643E3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547690"/>
            <a:ext cx="11830050" cy="1535943"/>
          </a:xfrm>
        </p:spPr>
        <p:txBody>
          <a:bodyPr>
            <a:normAutofit/>
          </a:bodyPr>
          <a:lstStyle/>
          <a:p>
            <a:pPr algn="ctr"/>
            <a:r>
              <a:rPr lang="pl-PL" sz="4400" dirty="0">
                <a:solidFill>
                  <a:srgbClr val="002060"/>
                </a:solidFill>
              </a:rPr>
              <a:t>Poradniki Ministerstwo Edukacji i Nauki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442C61-F8A0-4CBF-A806-23D68051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2083634"/>
            <a:ext cx="11830050" cy="71818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 „Rola pracowników oświaty w promocji zdrowia psychicznego i w zapobieganiu zachowaniom autodestrukcyjnym u młodzieży”. Poradnik dla nauczycieli</a:t>
            </a:r>
          </a:p>
          <a:p>
            <a:pPr marL="0" indent="0">
              <a:buNone/>
            </a:pPr>
            <a:r>
              <a:rPr lang="pl-PL" dirty="0"/>
              <a:t>„Rola rodziny i osób bliskich w promocji zdrowia psychicznego i w zapobieganiu zachowaniom autodestrukcyjnym u młodzieży”. Poradnik dla rodziców.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>
                <a:hlinkClick r:id="rId2"/>
              </a:rPr>
              <a:t>https://www.ore.edu.pl/2020/06/zdrowie-psychiczne-dzieci-i-mlodziezy-poradniki-dla-nauczycieli-i-rodzicow/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„</a:t>
            </a:r>
            <a:r>
              <a:rPr lang="pl-PL" dirty="0" err="1"/>
              <a:t>Postwencja</a:t>
            </a:r>
            <a:r>
              <a:rPr lang="pl-PL" dirty="0"/>
              <a:t> w szkole” </a:t>
            </a:r>
            <a:r>
              <a:rPr lang="pl-PL" dirty="0">
                <a:hlinkClick r:id="rId3"/>
              </a:rPr>
              <a:t>https://www.ore.edu.pl/2021/11/poradnik-postwencja-w-szkole/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„Przeciwdziałanie przemocy rówieśniczej w szkole – rola świadka”.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5882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52B7C7-7C03-4FE6-82F0-0AFFB6A5F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>
                <a:solidFill>
                  <a:srgbClr val="002060"/>
                </a:solidFill>
              </a:rPr>
              <a:t>Informacje o spotkaniach z rodzicami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D34132-105D-4AE4-8F58-DC559F1D8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Informacje o spotkaniach dyrektorów szkół z rodzicami (termin do końca kwietnia)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Nazwa i adres szkoły; termin spotkania; tematyka spotkania; liczba uczestników</a:t>
            </a:r>
          </a:p>
          <a:p>
            <a:pPr marL="0" indent="0">
              <a:buNone/>
            </a:pPr>
            <a:endParaRPr lang="pl-P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m.mikolajek@kuratorium.katowice.pl</a:t>
            </a:r>
          </a:p>
        </p:txBody>
      </p:sp>
    </p:spTree>
    <p:extLst>
      <p:ext uri="{BB962C8B-B14F-4D97-AF65-F5344CB8AC3E}">
        <p14:creationId xmlns:p14="http://schemas.microsoft.com/office/powerpoint/2010/main" val="1254870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8C81AF-4C6E-476A-8D0A-937FA2390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r">
              <a:buNone/>
            </a:pPr>
            <a:endParaRPr lang="pl-PL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Dziękujemy za uwagę </a:t>
            </a:r>
          </a:p>
        </p:txBody>
      </p:sp>
    </p:spTree>
    <p:extLst>
      <p:ext uri="{BB962C8B-B14F-4D97-AF65-F5344CB8AC3E}">
        <p14:creationId xmlns:p14="http://schemas.microsoft.com/office/powerpoint/2010/main" val="126428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D010F2-5EC6-443F-8415-40811B6DC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FB4A55-ECC5-4FC4-B71D-2BD25C71B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System oświaty zapewnia w szczególności: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1) realizację prawa każdego obywatela RP do kształcenia się oraz prawa dzieci i młodzieży do wychowania i opieki, odpowiednich do wieku i osiągniętego rozwoju;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2) wspomaganie przez szkołę wychowawczej roli rodziny;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75071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7EFD79-5CEB-4B67-8BBF-D04C17DF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547691"/>
            <a:ext cx="11830050" cy="1426584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Obowiązki nauczycieli (art. 6 KN)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762E8E-6773-4551-ADC3-0775597B0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1974274"/>
            <a:ext cx="11830050" cy="729117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002060"/>
                </a:solidFill>
              </a:rPr>
              <a:t>Nauczyciel obowiązany jest: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2060"/>
                </a:solidFill>
              </a:rPr>
              <a:t>1) rzetelnie realizować zadania związane z powierzonym mu stanowiskiem oraz </a:t>
            </a:r>
            <a:r>
              <a:rPr lang="pl-PL" b="1" dirty="0">
                <a:solidFill>
                  <a:srgbClr val="002060"/>
                </a:solidFill>
              </a:rPr>
              <a:t>podstawowymi funkcjami szkoły: dydaktyczną, wychowawczą i opiekuńczą, w tym zadania związane z zapewnieniem bezpieczeństwa uczniom w czasie zajęć organizowanych przez szkołę;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2060"/>
                </a:solidFill>
              </a:rPr>
              <a:t>2) wspierać każdego ucznia w jego rozwoju;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2060"/>
                </a:solidFill>
              </a:rPr>
              <a:t>3) dążyć do pełni własnego rozwoju osobowego;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2060"/>
                </a:solidFill>
              </a:rPr>
              <a:t>3a) doskonalić się zawodowo, zgodnie z potrzebami szkoły;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2060"/>
                </a:solidFill>
              </a:rPr>
              <a:t>4) kształcić i wychowywać młodzież w umiłowaniu Ojczyzny, w poszanowaniu Konstytucji Rzeczypospolitej Polskiej, w atmosferze wolności sumienia i szacunku dla każdego człowieka;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2060"/>
                </a:solidFill>
              </a:rPr>
              <a:t>5) dbać o kształtowanie u uczniów postaw moralnych i obywatelskich zgodnie z ideą demokracji, pokoju i przyjaźni między ludźmi różnych narodów, ras i światopoglądów.</a:t>
            </a:r>
          </a:p>
        </p:txBody>
      </p:sp>
    </p:spTree>
    <p:extLst>
      <p:ext uri="{BB962C8B-B14F-4D97-AF65-F5344CB8AC3E}">
        <p14:creationId xmlns:p14="http://schemas.microsoft.com/office/powerpoint/2010/main" val="57132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54C9CB-F5D0-4A0A-A1F3-411650104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74B315-F3D4-4F08-B6B1-D4FEEAAF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7200" dirty="0"/>
          </a:p>
          <a:p>
            <a:pPr marL="0" indent="0" algn="ctr">
              <a:buNone/>
            </a:pPr>
            <a:r>
              <a:rPr lang="pl-PL" sz="7200" dirty="0">
                <a:solidFill>
                  <a:srgbClr val="002060"/>
                </a:solidFill>
              </a:rPr>
              <a:t>Diagnoza-Współpraca-Pomoc</a:t>
            </a:r>
          </a:p>
        </p:txBody>
      </p:sp>
    </p:spTree>
    <p:extLst>
      <p:ext uri="{BB962C8B-B14F-4D97-AF65-F5344CB8AC3E}">
        <p14:creationId xmlns:p14="http://schemas.microsoft.com/office/powerpoint/2010/main" val="127130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FFEAA6-87B4-4E43-A793-44E032265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547691"/>
            <a:ext cx="11830050" cy="1010946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Porządek spotkania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D96097-24FE-4202-9DF3-B2173EFA3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2398426"/>
            <a:ext cx="11830050" cy="686702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1.Powitanie.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2. Psychologiczne aspekty przemocy rówieśniczej i działania profilaktyczne. 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3. Zapobieganie zdarzeniom nadzwyczajnym.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4. Czy agresor może być ofiarą?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5. Dyskusja.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6. Podsumowanie.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870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CBE2FB-6AF9-441D-B2CB-DB9B3C96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6A6421-395A-4F56-927C-9646DEF05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l-PL" dirty="0">
                <a:solidFill>
                  <a:srgbClr val="002060"/>
                </a:solidFill>
              </a:rPr>
              <a:t>Dziecięcy Telefon Zaufania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002060"/>
                </a:solidFill>
              </a:rPr>
              <a:t>800 12 12 12</a:t>
            </a:r>
          </a:p>
        </p:txBody>
      </p:sp>
    </p:spTree>
    <p:extLst>
      <p:ext uri="{BB962C8B-B14F-4D97-AF65-F5344CB8AC3E}">
        <p14:creationId xmlns:p14="http://schemas.microsoft.com/office/powerpoint/2010/main" val="312466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35766B-EC18-42EC-8A2B-23704719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Dostępne materiały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478DC7-ED30-4055-AE53-FBACA367F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Materiał </a:t>
            </a:r>
            <a:r>
              <a:rPr lang="pl-PL" dirty="0" err="1"/>
              <a:t>MEiN</a:t>
            </a:r>
            <a:r>
              <a:rPr lang="pl-PL" dirty="0"/>
              <a:t> do bezpłatnego pobrania: </a:t>
            </a:r>
          </a:p>
          <a:p>
            <a:pPr marL="0" indent="0">
              <a:buNone/>
            </a:pPr>
            <a:r>
              <a:rPr lang="pl-PL" dirty="0"/>
              <a:t>Bezpieczna szkoła. Zagrożenia i zalecane działania profilaktyczne w zakresie bezpieczeństwa fizycznego i cyfrowego uczniów. </a:t>
            </a:r>
          </a:p>
          <a:p>
            <a:pPr marL="0" indent="0">
              <a:buNone/>
            </a:pPr>
            <a:r>
              <a:rPr lang="pl-PL" dirty="0">
                <a:hlinkClick r:id="rId2"/>
              </a:rPr>
              <a:t>https://www.gov.pl/web/edukacja-i-nauka/bezpieczenstwo-fizyczne-i-cyfrowe-uczniow--poradnik-men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22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5A1511-C061-40BE-B584-B9447960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547691"/>
            <a:ext cx="11830050" cy="1655864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Dostępne materiały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0C3F8C-44B7-4D6F-95FE-7CEDC5C36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2578308"/>
            <a:ext cx="11830050" cy="66871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https://www.ore.edu.pl/ 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Zakładka: Wychowanie i Profilaktyka m.in. działy: 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• Profilaktyka uzależnień,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• Zdrowie psychiczne dzieci i młodzieży − materiały do pobrania,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• Procedury interwencyjne w sytuacjach trudnych i kryzysowych,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• Gdzie szukać pomocy.</a:t>
            </a:r>
          </a:p>
          <a:p>
            <a:r>
              <a:rPr lang="pl-PL" dirty="0">
                <a:solidFill>
                  <a:srgbClr val="002060"/>
                </a:solidFill>
              </a:rPr>
              <a:t>Banku Dobrych Praktyk:</a:t>
            </a:r>
          </a:p>
          <a:p>
            <a:r>
              <a:rPr lang="pl-PL" dirty="0">
                <a:solidFill>
                  <a:srgbClr val="002060"/>
                </a:solidFill>
              </a:rPr>
              <a:t>https://www.ore.edu.pl/2018/08/bank-dobrych-praktyk-wwip/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1363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0203BA-0282-43AA-B2E4-59909A92E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Dostępne materiały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028326-4138-49D0-8532-66EEBDCAE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ramach program szkolenia dla nauczycieli i rodziców:</a:t>
            </a:r>
          </a:p>
          <a:p>
            <a:pPr marL="0" indent="0">
              <a:buNone/>
            </a:pPr>
            <a:r>
              <a:rPr lang="pl-PL" dirty="0">
                <a:hlinkClick r:id="rId2"/>
              </a:rPr>
              <a:t>www.myslepozytywnie.pl/baza-materialow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- materiały szkoleniowe do wykorzystania z zakresu pozytywnej komunikacji. </a:t>
            </a:r>
          </a:p>
          <a:p>
            <a:pPr marL="0" indent="0">
              <a:buNone/>
            </a:pPr>
            <a:r>
              <a:rPr lang="pl-PL" dirty="0"/>
              <a:t>Platforma internetowa z materiałami dot. mediacji szkolnej </a:t>
            </a:r>
            <a:r>
              <a:rPr lang="pl-PL" dirty="0">
                <a:hlinkClick r:id="rId3"/>
              </a:rPr>
              <a:t>http://mediacjewszkole.pl/mediacje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5583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9539</TotalTime>
  <Words>572</Words>
  <Application>Microsoft Office PowerPoint</Application>
  <PresentationFormat>Niestandardowy</PresentationFormat>
  <Paragraphs>77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Motyw pakietu Office</vt:lpstr>
      <vt:lpstr>           Kuratorium Oświaty  w Katowicach  Delegatura w Bielsku-Białej </vt:lpstr>
      <vt:lpstr>Prezentacja programu PowerPoint</vt:lpstr>
      <vt:lpstr>Obowiązki nauczycieli (art. 6 KN)</vt:lpstr>
      <vt:lpstr>Prezentacja programu PowerPoint</vt:lpstr>
      <vt:lpstr>Porządek spotkania</vt:lpstr>
      <vt:lpstr>Prezentacja programu PowerPoint</vt:lpstr>
      <vt:lpstr>Dostępne materiały</vt:lpstr>
      <vt:lpstr>Dostępne materiały</vt:lpstr>
      <vt:lpstr>Dostępne materiały</vt:lpstr>
      <vt:lpstr>Dostępne materiały</vt:lpstr>
      <vt:lpstr>Poradniki Ministerstwo Edukacji i Nauki </vt:lpstr>
      <vt:lpstr>Informacje o spotkaniach z rodzicami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Filip Staszewski</dc:creator>
  <cp:lastModifiedBy>Natalia Rykowska</cp:lastModifiedBy>
  <cp:revision>841</cp:revision>
  <cp:lastPrinted>2016-11-09T14:32:17Z</cp:lastPrinted>
  <dcterms:created xsi:type="dcterms:W3CDTF">2016-11-08T11:18:44Z</dcterms:created>
  <dcterms:modified xsi:type="dcterms:W3CDTF">2023-03-30T21:27:59Z</dcterms:modified>
</cp:coreProperties>
</file>